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0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ECF4"/>
    <a:srgbClr val="61E7F5"/>
    <a:srgbClr val="32CCE6"/>
    <a:srgbClr val="39CDE7"/>
    <a:srgbClr val="1404EA"/>
    <a:srgbClr val="F4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669F6-2A6B-47F8-B75D-0F0B0C292412}" type="doc">
      <dgm:prSet loTypeId="urn:microsoft.com/office/officeart/2005/8/layout/hProcess10" loCatId="picture" qsTypeId="urn:microsoft.com/office/officeart/2005/8/quickstyle/3d6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EE8D627E-2AD6-47BF-A676-9CC24F9A234B}">
      <dgm:prSet phldrT="[Texte]" custT="1"/>
      <dgm:spPr/>
      <dgm:t>
        <a:bodyPr/>
        <a:lstStyle/>
        <a:p>
          <a:r>
            <a:rPr lang="fr-FR" sz="1000" b="1" u="none" dirty="0"/>
            <a:t>Ont remplace attribut img0</a:t>
          </a:r>
        </a:p>
      </dgm:t>
    </dgm:pt>
    <dgm:pt modelId="{DA2826C6-E778-47AE-B4BF-8C67AD95DC91}" type="parTrans" cxnId="{CA499C8A-BA7D-439E-ACB5-2A621CA0C341}">
      <dgm:prSet/>
      <dgm:spPr/>
      <dgm:t>
        <a:bodyPr/>
        <a:lstStyle/>
        <a:p>
          <a:endParaRPr lang="fr-FR"/>
        </a:p>
      </dgm:t>
    </dgm:pt>
    <dgm:pt modelId="{D1D5E68A-4A1D-438D-A19D-D4FB6B05E3EE}" type="sibTrans" cxnId="{CA499C8A-BA7D-439E-ACB5-2A621CA0C341}">
      <dgm:prSet/>
      <dgm:spPr>
        <a:solidFill>
          <a:srgbClr val="FF0000"/>
        </a:solidFill>
      </dgm:spPr>
      <dgm:t>
        <a:bodyPr/>
        <a:lstStyle/>
        <a:p>
          <a:endParaRPr lang="fr-FR"/>
        </a:p>
      </dgm:t>
    </dgm:pt>
    <dgm:pt modelId="{ACD60E2B-958D-4D80-82A7-1BB3B0348D36}">
      <dgm:prSet phldrT="[Texte]"/>
      <dgm:spPr/>
      <dgm:t>
        <a:bodyPr/>
        <a:lstStyle/>
        <a:p>
          <a:r>
            <a:rPr lang="fr-FR" b="1" u="none" dirty="0"/>
            <a:t>Remplacement attribut img1</a:t>
          </a:r>
          <a:endParaRPr lang="fr-FR" b="1" dirty="0"/>
        </a:p>
      </dgm:t>
    </dgm:pt>
    <dgm:pt modelId="{260303B6-1A23-4D24-ADCF-BE0BC7A608CE}" type="parTrans" cxnId="{BCFA28CC-5758-4943-8E34-0D0EF5628994}">
      <dgm:prSet/>
      <dgm:spPr/>
      <dgm:t>
        <a:bodyPr/>
        <a:lstStyle/>
        <a:p>
          <a:endParaRPr lang="fr-FR"/>
        </a:p>
      </dgm:t>
    </dgm:pt>
    <dgm:pt modelId="{C0E53E5C-F6D8-4363-BE66-5566336B17D1}" type="sibTrans" cxnId="{BCFA28CC-5758-4943-8E34-0D0EF5628994}">
      <dgm:prSet/>
      <dgm:spPr>
        <a:solidFill>
          <a:srgbClr val="FF0000"/>
        </a:solidFill>
      </dgm:spPr>
      <dgm:t>
        <a:bodyPr/>
        <a:lstStyle/>
        <a:p>
          <a:endParaRPr lang="fr-FR"/>
        </a:p>
      </dgm:t>
    </dgm:pt>
    <dgm:pt modelId="{E4D198F4-5CB3-45B9-8650-62194972CF06}">
      <dgm:prSet phldrT="[Texte]"/>
      <dgm:spPr/>
      <dgm:t>
        <a:bodyPr/>
        <a:lstStyle/>
        <a:p>
          <a:r>
            <a:rPr lang="fr-FR" b="1" u="none" dirty="0"/>
            <a:t>Remplacement attribut img2</a:t>
          </a:r>
          <a:endParaRPr lang="fr-FR" b="1" dirty="0"/>
        </a:p>
      </dgm:t>
    </dgm:pt>
    <dgm:pt modelId="{8B424393-C2EA-426C-974F-0564C9B45F40}" type="parTrans" cxnId="{22B5A51A-A0D2-4202-BB7F-8B515E80666E}">
      <dgm:prSet/>
      <dgm:spPr/>
      <dgm:t>
        <a:bodyPr/>
        <a:lstStyle/>
        <a:p>
          <a:endParaRPr lang="fr-FR"/>
        </a:p>
      </dgm:t>
    </dgm:pt>
    <dgm:pt modelId="{626C1E3B-5ECC-4D26-ACA1-D9F2BE7DBF4C}" type="sibTrans" cxnId="{22B5A51A-A0D2-4202-BB7F-8B515E80666E}">
      <dgm:prSet/>
      <dgm:spPr>
        <a:solidFill>
          <a:srgbClr val="FF0000"/>
        </a:solidFill>
      </dgm:spPr>
      <dgm:t>
        <a:bodyPr/>
        <a:lstStyle/>
        <a:p>
          <a:endParaRPr lang="fr-FR"/>
        </a:p>
      </dgm:t>
    </dgm:pt>
    <dgm:pt modelId="{C43EDD44-6378-480D-96C5-D504F024A66C}">
      <dgm:prSet phldrT="[Texte]"/>
      <dgm:spPr/>
      <dgm:t>
        <a:bodyPr/>
        <a:lstStyle/>
        <a:p>
          <a:r>
            <a:rPr lang="fr-FR" b="1" u="none" dirty="0"/>
            <a:t>Remplacement attribut img3</a:t>
          </a:r>
          <a:endParaRPr lang="fr-FR" b="1" dirty="0"/>
        </a:p>
      </dgm:t>
    </dgm:pt>
    <dgm:pt modelId="{273BB480-8093-4DBC-920E-3A0D9583392E}" type="parTrans" cxnId="{B62345E1-EA31-49ED-AF54-7F9B75D046A2}">
      <dgm:prSet/>
      <dgm:spPr/>
      <dgm:t>
        <a:bodyPr/>
        <a:lstStyle/>
        <a:p>
          <a:endParaRPr lang="fr-FR"/>
        </a:p>
      </dgm:t>
    </dgm:pt>
    <dgm:pt modelId="{1BB0B303-F50D-4817-B340-119FA4E30EC4}" type="sibTrans" cxnId="{B62345E1-EA31-49ED-AF54-7F9B75D046A2}">
      <dgm:prSet/>
      <dgm:spPr/>
      <dgm:t>
        <a:bodyPr/>
        <a:lstStyle/>
        <a:p>
          <a:endParaRPr lang="fr-FR"/>
        </a:p>
      </dgm:t>
    </dgm:pt>
    <dgm:pt modelId="{619A8154-4C02-4FDF-A650-2698D29F48FD}" type="pres">
      <dgm:prSet presAssocID="{F3E669F6-2A6B-47F8-B75D-0F0B0C292412}" presName="Name0" presStyleCnt="0">
        <dgm:presLayoutVars>
          <dgm:dir/>
          <dgm:resizeHandles val="exact"/>
        </dgm:presLayoutVars>
      </dgm:prSet>
      <dgm:spPr/>
    </dgm:pt>
    <dgm:pt modelId="{C66C361C-6490-4EC9-8719-3E7C784732F9}" type="pres">
      <dgm:prSet presAssocID="{EE8D627E-2AD6-47BF-A676-9CC24F9A234B}" presName="composite" presStyleCnt="0"/>
      <dgm:spPr/>
    </dgm:pt>
    <dgm:pt modelId="{D9605F34-94EC-40F1-BC35-7FAC7A67ACA3}" type="pres">
      <dgm:prSet presAssocID="{EE8D627E-2AD6-47BF-A676-9CC24F9A234B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A99B7A71-C557-4486-A6A7-A47E4CCB3BBA}" type="pres">
      <dgm:prSet presAssocID="{EE8D627E-2AD6-47BF-A676-9CC24F9A234B}" presName="txNode" presStyleLbl="node1" presStyleIdx="0" presStyleCnt="4">
        <dgm:presLayoutVars>
          <dgm:bulletEnabled val="1"/>
        </dgm:presLayoutVars>
      </dgm:prSet>
      <dgm:spPr/>
    </dgm:pt>
    <dgm:pt modelId="{EC297F1D-ABC5-4AAD-A224-B9B0C0B92D82}" type="pres">
      <dgm:prSet presAssocID="{D1D5E68A-4A1D-438D-A19D-D4FB6B05E3EE}" presName="sibTrans" presStyleLbl="sibTrans2D1" presStyleIdx="0" presStyleCnt="3"/>
      <dgm:spPr/>
    </dgm:pt>
    <dgm:pt modelId="{21CC2159-A0EF-430E-B02D-55A115B90C42}" type="pres">
      <dgm:prSet presAssocID="{D1D5E68A-4A1D-438D-A19D-D4FB6B05E3EE}" presName="connTx" presStyleLbl="sibTrans2D1" presStyleIdx="0" presStyleCnt="3"/>
      <dgm:spPr/>
    </dgm:pt>
    <dgm:pt modelId="{0A60B9A6-759D-4746-94A7-54B18A34DC93}" type="pres">
      <dgm:prSet presAssocID="{ACD60E2B-958D-4D80-82A7-1BB3B0348D36}" presName="composite" presStyleCnt="0"/>
      <dgm:spPr/>
    </dgm:pt>
    <dgm:pt modelId="{DD42783F-D9F6-427F-B59A-C370FBA8567D}" type="pres">
      <dgm:prSet presAssocID="{ACD60E2B-958D-4D80-82A7-1BB3B0348D36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37000" r="-37000"/>
          </a:stretch>
        </a:blipFill>
      </dgm:spPr>
    </dgm:pt>
    <dgm:pt modelId="{A52955A8-CBBA-495F-9ADC-6E6B44B5CFC5}" type="pres">
      <dgm:prSet presAssocID="{ACD60E2B-958D-4D80-82A7-1BB3B0348D36}" presName="txNode" presStyleLbl="node1" presStyleIdx="1" presStyleCnt="4">
        <dgm:presLayoutVars>
          <dgm:bulletEnabled val="1"/>
        </dgm:presLayoutVars>
      </dgm:prSet>
      <dgm:spPr/>
    </dgm:pt>
    <dgm:pt modelId="{C3E3188A-8A7C-4692-9B12-B1248E979781}" type="pres">
      <dgm:prSet presAssocID="{C0E53E5C-F6D8-4363-BE66-5566336B17D1}" presName="sibTrans" presStyleLbl="sibTrans2D1" presStyleIdx="1" presStyleCnt="3"/>
      <dgm:spPr/>
    </dgm:pt>
    <dgm:pt modelId="{FD9ACD26-69BC-4138-95F4-7689D7278E78}" type="pres">
      <dgm:prSet presAssocID="{C0E53E5C-F6D8-4363-BE66-5566336B17D1}" presName="connTx" presStyleLbl="sibTrans2D1" presStyleIdx="1" presStyleCnt="3"/>
      <dgm:spPr/>
    </dgm:pt>
    <dgm:pt modelId="{B5319F7B-6989-4763-A5D8-1176A6DF905D}" type="pres">
      <dgm:prSet presAssocID="{E4D198F4-5CB3-45B9-8650-62194972CF06}" presName="composite" presStyleCnt="0"/>
      <dgm:spPr/>
    </dgm:pt>
    <dgm:pt modelId="{258AA8E0-115F-48D7-B8F2-F2CEB9DBF165}" type="pres">
      <dgm:prSet presAssocID="{E4D198F4-5CB3-45B9-8650-62194972CF06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7608FE35-8241-4750-B735-F8861AF201E2}" type="pres">
      <dgm:prSet presAssocID="{E4D198F4-5CB3-45B9-8650-62194972CF06}" presName="txNode" presStyleLbl="node1" presStyleIdx="2" presStyleCnt="4">
        <dgm:presLayoutVars>
          <dgm:bulletEnabled val="1"/>
        </dgm:presLayoutVars>
      </dgm:prSet>
      <dgm:spPr/>
    </dgm:pt>
    <dgm:pt modelId="{49696B15-F9AE-4B59-8EBF-1D98D1886E69}" type="pres">
      <dgm:prSet presAssocID="{626C1E3B-5ECC-4D26-ACA1-D9F2BE7DBF4C}" presName="sibTrans" presStyleLbl="sibTrans2D1" presStyleIdx="2" presStyleCnt="3"/>
      <dgm:spPr/>
    </dgm:pt>
    <dgm:pt modelId="{461ADF62-F9C4-46FE-8E8E-71C4ABC29CA5}" type="pres">
      <dgm:prSet presAssocID="{626C1E3B-5ECC-4D26-ACA1-D9F2BE7DBF4C}" presName="connTx" presStyleLbl="sibTrans2D1" presStyleIdx="2" presStyleCnt="3"/>
      <dgm:spPr/>
    </dgm:pt>
    <dgm:pt modelId="{CDDEB962-7C2C-407F-A152-8A9DC95A38E0}" type="pres">
      <dgm:prSet presAssocID="{C43EDD44-6378-480D-96C5-D504F024A66C}" presName="composite" presStyleCnt="0"/>
      <dgm:spPr/>
    </dgm:pt>
    <dgm:pt modelId="{38532939-EE62-4403-91E1-E18DBE54ECCD}" type="pres">
      <dgm:prSet presAssocID="{C43EDD44-6378-480D-96C5-D504F024A66C}" presName="imagSh" presStyleLbl="bgImgPlace1" presStyleIdx="3" presStyleCnt="4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170F3664-7B7F-4E0E-A133-58587315CE06}" type="pres">
      <dgm:prSet presAssocID="{C43EDD44-6378-480D-96C5-D504F024A66C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5DF1D04-F47D-4021-952C-2E8C088095C3}" type="presOf" srcId="{C0E53E5C-F6D8-4363-BE66-5566336B17D1}" destId="{FD9ACD26-69BC-4138-95F4-7689D7278E78}" srcOrd="1" destOrd="0" presId="urn:microsoft.com/office/officeart/2005/8/layout/hProcess10"/>
    <dgm:cxn modelId="{67A1CB10-C925-495B-BA2E-7A7CA615ABE9}" type="presOf" srcId="{C0E53E5C-F6D8-4363-BE66-5566336B17D1}" destId="{C3E3188A-8A7C-4692-9B12-B1248E979781}" srcOrd="0" destOrd="0" presId="urn:microsoft.com/office/officeart/2005/8/layout/hProcess10"/>
    <dgm:cxn modelId="{00EFDA10-71BE-4C2A-BDED-A3651E8BB449}" type="presOf" srcId="{C43EDD44-6378-480D-96C5-D504F024A66C}" destId="{170F3664-7B7F-4E0E-A133-58587315CE06}" srcOrd="0" destOrd="0" presId="urn:microsoft.com/office/officeart/2005/8/layout/hProcess10"/>
    <dgm:cxn modelId="{22B5A51A-A0D2-4202-BB7F-8B515E80666E}" srcId="{F3E669F6-2A6B-47F8-B75D-0F0B0C292412}" destId="{E4D198F4-5CB3-45B9-8650-62194972CF06}" srcOrd="2" destOrd="0" parTransId="{8B424393-C2EA-426C-974F-0564C9B45F40}" sibTransId="{626C1E3B-5ECC-4D26-ACA1-D9F2BE7DBF4C}"/>
    <dgm:cxn modelId="{BA2F3185-2D1E-438E-8964-1BD342B5E509}" type="presOf" srcId="{ACD60E2B-958D-4D80-82A7-1BB3B0348D36}" destId="{A52955A8-CBBA-495F-9ADC-6E6B44B5CFC5}" srcOrd="0" destOrd="0" presId="urn:microsoft.com/office/officeart/2005/8/layout/hProcess10"/>
    <dgm:cxn modelId="{CA499C8A-BA7D-439E-ACB5-2A621CA0C341}" srcId="{F3E669F6-2A6B-47F8-B75D-0F0B0C292412}" destId="{EE8D627E-2AD6-47BF-A676-9CC24F9A234B}" srcOrd="0" destOrd="0" parTransId="{DA2826C6-E778-47AE-B4BF-8C67AD95DC91}" sibTransId="{D1D5E68A-4A1D-438D-A19D-D4FB6B05E3EE}"/>
    <dgm:cxn modelId="{B7F9E794-6BE0-4827-90BD-81FFF8905C71}" type="presOf" srcId="{F3E669F6-2A6B-47F8-B75D-0F0B0C292412}" destId="{619A8154-4C02-4FDF-A650-2698D29F48FD}" srcOrd="0" destOrd="0" presId="urn:microsoft.com/office/officeart/2005/8/layout/hProcess10"/>
    <dgm:cxn modelId="{B12FA8B3-29AF-48BD-982A-DD96053DEA6E}" type="presOf" srcId="{D1D5E68A-4A1D-438D-A19D-D4FB6B05E3EE}" destId="{EC297F1D-ABC5-4AAD-A224-B9B0C0B92D82}" srcOrd="0" destOrd="0" presId="urn:microsoft.com/office/officeart/2005/8/layout/hProcess10"/>
    <dgm:cxn modelId="{7518C2BB-3306-44AC-BC63-4002969BB58B}" type="presOf" srcId="{626C1E3B-5ECC-4D26-ACA1-D9F2BE7DBF4C}" destId="{461ADF62-F9C4-46FE-8E8E-71C4ABC29CA5}" srcOrd="1" destOrd="0" presId="urn:microsoft.com/office/officeart/2005/8/layout/hProcess10"/>
    <dgm:cxn modelId="{BCFA28CC-5758-4943-8E34-0D0EF5628994}" srcId="{F3E669F6-2A6B-47F8-B75D-0F0B0C292412}" destId="{ACD60E2B-958D-4D80-82A7-1BB3B0348D36}" srcOrd="1" destOrd="0" parTransId="{260303B6-1A23-4D24-ADCF-BE0BC7A608CE}" sibTransId="{C0E53E5C-F6D8-4363-BE66-5566336B17D1}"/>
    <dgm:cxn modelId="{D4D00CCE-A5D9-49FC-9A70-44849B298CBA}" type="presOf" srcId="{D1D5E68A-4A1D-438D-A19D-D4FB6B05E3EE}" destId="{21CC2159-A0EF-430E-B02D-55A115B90C42}" srcOrd="1" destOrd="0" presId="urn:microsoft.com/office/officeart/2005/8/layout/hProcess10"/>
    <dgm:cxn modelId="{A3B856DC-6563-4A38-B207-5414062DFEB8}" type="presOf" srcId="{EE8D627E-2AD6-47BF-A676-9CC24F9A234B}" destId="{A99B7A71-C557-4486-A6A7-A47E4CCB3BBA}" srcOrd="0" destOrd="0" presId="urn:microsoft.com/office/officeart/2005/8/layout/hProcess10"/>
    <dgm:cxn modelId="{B62345E1-EA31-49ED-AF54-7F9B75D046A2}" srcId="{F3E669F6-2A6B-47F8-B75D-0F0B0C292412}" destId="{C43EDD44-6378-480D-96C5-D504F024A66C}" srcOrd="3" destOrd="0" parTransId="{273BB480-8093-4DBC-920E-3A0D9583392E}" sibTransId="{1BB0B303-F50D-4817-B340-119FA4E30EC4}"/>
    <dgm:cxn modelId="{A02B10EC-5C8E-4D7A-B6E5-479CBC010121}" type="presOf" srcId="{626C1E3B-5ECC-4D26-ACA1-D9F2BE7DBF4C}" destId="{49696B15-F9AE-4B59-8EBF-1D98D1886E69}" srcOrd="0" destOrd="0" presId="urn:microsoft.com/office/officeart/2005/8/layout/hProcess10"/>
    <dgm:cxn modelId="{1EEE99EF-A357-4C3B-83A2-092D4099E10B}" type="presOf" srcId="{E4D198F4-5CB3-45B9-8650-62194972CF06}" destId="{7608FE35-8241-4750-B735-F8861AF201E2}" srcOrd="0" destOrd="0" presId="urn:microsoft.com/office/officeart/2005/8/layout/hProcess10"/>
    <dgm:cxn modelId="{F704AFF6-E7CD-4ADA-B5FC-8129A7896C97}" type="presParOf" srcId="{619A8154-4C02-4FDF-A650-2698D29F48FD}" destId="{C66C361C-6490-4EC9-8719-3E7C784732F9}" srcOrd="0" destOrd="0" presId="urn:microsoft.com/office/officeart/2005/8/layout/hProcess10"/>
    <dgm:cxn modelId="{46897B8A-2493-48B0-915B-4CE50DE30D7B}" type="presParOf" srcId="{C66C361C-6490-4EC9-8719-3E7C784732F9}" destId="{D9605F34-94EC-40F1-BC35-7FAC7A67ACA3}" srcOrd="0" destOrd="0" presId="urn:microsoft.com/office/officeart/2005/8/layout/hProcess10"/>
    <dgm:cxn modelId="{FBFE56D0-755E-4F7A-9C4D-00C9700A7C78}" type="presParOf" srcId="{C66C361C-6490-4EC9-8719-3E7C784732F9}" destId="{A99B7A71-C557-4486-A6A7-A47E4CCB3BBA}" srcOrd="1" destOrd="0" presId="urn:microsoft.com/office/officeart/2005/8/layout/hProcess10"/>
    <dgm:cxn modelId="{EC677584-947A-451F-B3AA-86529632779E}" type="presParOf" srcId="{619A8154-4C02-4FDF-A650-2698D29F48FD}" destId="{EC297F1D-ABC5-4AAD-A224-B9B0C0B92D82}" srcOrd="1" destOrd="0" presId="urn:microsoft.com/office/officeart/2005/8/layout/hProcess10"/>
    <dgm:cxn modelId="{AD572E4E-EF7F-4767-B201-7486AA487A65}" type="presParOf" srcId="{EC297F1D-ABC5-4AAD-A224-B9B0C0B92D82}" destId="{21CC2159-A0EF-430E-B02D-55A115B90C42}" srcOrd="0" destOrd="0" presId="urn:microsoft.com/office/officeart/2005/8/layout/hProcess10"/>
    <dgm:cxn modelId="{23AFC9B3-DBBB-461E-8DA5-FB140A301EF5}" type="presParOf" srcId="{619A8154-4C02-4FDF-A650-2698D29F48FD}" destId="{0A60B9A6-759D-4746-94A7-54B18A34DC93}" srcOrd="2" destOrd="0" presId="urn:microsoft.com/office/officeart/2005/8/layout/hProcess10"/>
    <dgm:cxn modelId="{B3EE0220-2D2C-4BB4-8E03-D964B9D3E92F}" type="presParOf" srcId="{0A60B9A6-759D-4746-94A7-54B18A34DC93}" destId="{DD42783F-D9F6-427F-B59A-C370FBA8567D}" srcOrd="0" destOrd="0" presId="urn:microsoft.com/office/officeart/2005/8/layout/hProcess10"/>
    <dgm:cxn modelId="{574211E4-D132-4FC2-AC2D-4154BE215B91}" type="presParOf" srcId="{0A60B9A6-759D-4746-94A7-54B18A34DC93}" destId="{A52955A8-CBBA-495F-9ADC-6E6B44B5CFC5}" srcOrd="1" destOrd="0" presId="urn:microsoft.com/office/officeart/2005/8/layout/hProcess10"/>
    <dgm:cxn modelId="{75541E69-1E3C-4420-BD75-CB03FA8A6475}" type="presParOf" srcId="{619A8154-4C02-4FDF-A650-2698D29F48FD}" destId="{C3E3188A-8A7C-4692-9B12-B1248E979781}" srcOrd="3" destOrd="0" presId="urn:microsoft.com/office/officeart/2005/8/layout/hProcess10"/>
    <dgm:cxn modelId="{18A2512F-2DB7-449F-95D8-03405941667F}" type="presParOf" srcId="{C3E3188A-8A7C-4692-9B12-B1248E979781}" destId="{FD9ACD26-69BC-4138-95F4-7689D7278E78}" srcOrd="0" destOrd="0" presId="urn:microsoft.com/office/officeart/2005/8/layout/hProcess10"/>
    <dgm:cxn modelId="{03C401C6-8810-434B-B75D-CB24251244D5}" type="presParOf" srcId="{619A8154-4C02-4FDF-A650-2698D29F48FD}" destId="{B5319F7B-6989-4763-A5D8-1176A6DF905D}" srcOrd="4" destOrd="0" presId="urn:microsoft.com/office/officeart/2005/8/layout/hProcess10"/>
    <dgm:cxn modelId="{D3711441-4BB5-4C3F-A8B0-5AA39677D093}" type="presParOf" srcId="{B5319F7B-6989-4763-A5D8-1176A6DF905D}" destId="{258AA8E0-115F-48D7-B8F2-F2CEB9DBF165}" srcOrd="0" destOrd="0" presId="urn:microsoft.com/office/officeart/2005/8/layout/hProcess10"/>
    <dgm:cxn modelId="{89610248-6FC0-49BE-8AC8-652465E762EF}" type="presParOf" srcId="{B5319F7B-6989-4763-A5D8-1176A6DF905D}" destId="{7608FE35-8241-4750-B735-F8861AF201E2}" srcOrd="1" destOrd="0" presId="urn:microsoft.com/office/officeart/2005/8/layout/hProcess10"/>
    <dgm:cxn modelId="{48B30FBD-1D06-4EAA-B892-93D77FE0223E}" type="presParOf" srcId="{619A8154-4C02-4FDF-A650-2698D29F48FD}" destId="{49696B15-F9AE-4B59-8EBF-1D98D1886E69}" srcOrd="5" destOrd="0" presId="urn:microsoft.com/office/officeart/2005/8/layout/hProcess10"/>
    <dgm:cxn modelId="{977510BE-DDDB-49B9-8513-E30660390666}" type="presParOf" srcId="{49696B15-F9AE-4B59-8EBF-1D98D1886E69}" destId="{461ADF62-F9C4-46FE-8E8E-71C4ABC29CA5}" srcOrd="0" destOrd="0" presId="urn:microsoft.com/office/officeart/2005/8/layout/hProcess10"/>
    <dgm:cxn modelId="{3650FA4F-05FE-4CC9-9181-5CBCF93D3F7F}" type="presParOf" srcId="{619A8154-4C02-4FDF-A650-2698D29F48FD}" destId="{CDDEB962-7C2C-407F-A152-8A9DC95A38E0}" srcOrd="6" destOrd="0" presId="urn:microsoft.com/office/officeart/2005/8/layout/hProcess10"/>
    <dgm:cxn modelId="{5310FAD9-50F0-4BD5-8719-E7267773B061}" type="presParOf" srcId="{CDDEB962-7C2C-407F-A152-8A9DC95A38E0}" destId="{38532939-EE62-4403-91E1-E18DBE54ECCD}" srcOrd="0" destOrd="0" presId="urn:microsoft.com/office/officeart/2005/8/layout/hProcess10"/>
    <dgm:cxn modelId="{16631F2B-8AC7-4A4A-977A-F1CA3DCCB556}" type="presParOf" srcId="{CDDEB962-7C2C-407F-A152-8A9DC95A38E0}" destId="{170F3664-7B7F-4E0E-A133-58587315CE0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05F34-94EC-40F1-BC35-7FAC7A67ACA3}">
      <dsp:nvSpPr>
        <dsp:cNvPr id="0" name=""/>
        <dsp:cNvSpPr/>
      </dsp:nvSpPr>
      <dsp:spPr>
        <a:xfrm>
          <a:off x="572" y="477391"/>
          <a:ext cx="745772" cy="7457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9B7A71-C557-4486-A6A7-A47E4CCB3BBA}">
      <dsp:nvSpPr>
        <dsp:cNvPr id="0" name=""/>
        <dsp:cNvSpPr/>
      </dsp:nvSpPr>
      <dsp:spPr>
        <a:xfrm>
          <a:off x="121977" y="924855"/>
          <a:ext cx="745772" cy="7457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u="none" kern="1200" dirty="0"/>
            <a:t>Ont remplace attribut img0</a:t>
          </a:r>
        </a:p>
      </dsp:txBody>
      <dsp:txXfrm>
        <a:off x="143820" y="946698"/>
        <a:ext cx="702086" cy="702086"/>
      </dsp:txXfrm>
    </dsp:sp>
    <dsp:sp modelId="{EC297F1D-ABC5-4AAD-A224-B9B0C0B92D82}">
      <dsp:nvSpPr>
        <dsp:cNvPr id="0" name=""/>
        <dsp:cNvSpPr/>
      </dsp:nvSpPr>
      <dsp:spPr>
        <a:xfrm>
          <a:off x="889997" y="760678"/>
          <a:ext cx="143652" cy="179198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889997" y="796518"/>
        <a:ext cx="100556" cy="107518"/>
      </dsp:txXfrm>
    </dsp:sp>
    <dsp:sp modelId="{DD42783F-D9F6-427F-B59A-C370FBA8567D}">
      <dsp:nvSpPr>
        <dsp:cNvPr id="0" name=""/>
        <dsp:cNvSpPr/>
      </dsp:nvSpPr>
      <dsp:spPr>
        <a:xfrm>
          <a:off x="1156780" y="477391"/>
          <a:ext cx="745772" cy="7457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37000" r="-37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2955A8-CBBA-495F-9ADC-6E6B44B5CFC5}">
      <dsp:nvSpPr>
        <dsp:cNvPr id="0" name=""/>
        <dsp:cNvSpPr/>
      </dsp:nvSpPr>
      <dsp:spPr>
        <a:xfrm>
          <a:off x="1278184" y="924855"/>
          <a:ext cx="745772" cy="745772"/>
        </a:xfrm>
        <a:prstGeom prst="roundRect">
          <a:avLst>
            <a:gd name="adj" fmla="val 10000"/>
          </a:avLst>
        </a:prstGeom>
        <a:solidFill>
          <a:schemeClr val="accent4">
            <a:hueOff val="6574682"/>
            <a:satOff val="-4670"/>
            <a:lumOff val="-150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b="1" u="none" kern="1200" dirty="0"/>
            <a:t>Remplacement attribut img1</a:t>
          </a:r>
          <a:endParaRPr lang="fr-FR" sz="700" b="1" kern="1200" dirty="0"/>
        </a:p>
      </dsp:txBody>
      <dsp:txXfrm>
        <a:off x="1300027" y="946698"/>
        <a:ext cx="702086" cy="702086"/>
      </dsp:txXfrm>
    </dsp:sp>
    <dsp:sp modelId="{C3E3188A-8A7C-4692-9B12-B1248E979781}">
      <dsp:nvSpPr>
        <dsp:cNvPr id="0" name=""/>
        <dsp:cNvSpPr/>
      </dsp:nvSpPr>
      <dsp:spPr>
        <a:xfrm>
          <a:off x="2046204" y="760678"/>
          <a:ext cx="143652" cy="179198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2046204" y="796518"/>
        <a:ext cx="100556" cy="107518"/>
      </dsp:txXfrm>
    </dsp:sp>
    <dsp:sp modelId="{258AA8E0-115F-48D7-B8F2-F2CEB9DBF165}">
      <dsp:nvSpPr>
        <dsp:cNvPr id="0" name=""/>
        <dsp:cNvSpPr/>
      </dsp:nvSpPr>
      <dsp:spPr>
        <a:xfrm>
          <a:off x="2312987" y="477391"/>
          <a:ext cx="745772" cy="7457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08FE35-8241-4750-B735-F8861AF201E2}">
      <dsp:nvSpPr>
        <dsp:cNvPr id="0" name=""/>
        <dsp:cNvSpPr/>
      </dsp:nvSpPr>
      <dsp:spPr>
        <a:xfrm>
          <a:off x="2434392" y="924855"/>
          <a:ext cx="745772" cy="745772"/>
        </a:xfrm>
        <a:prstGeom prst="roundRect">
          <a:avLst>
            <a:gd name="adj" fmla="val 10000"/>
          </a:avLst>
        </a:prstGeom>
        <a:solidFill>
          <a:schemeClr val="accent4">
            <a:hueOff val="13149363"/>
            <a:satOff val="-9340"/>
            <a:lumOff val="-3006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b="1" u="none" kern="1200" dirty="0"/>
            <a:t>Remplacement attribut img2</a:t>
          </a:r>
          <a:endParaRPr lang="fr-FR" sz="700" b="1" kern="1200" dirty="0"/>
        </a:p>
      </dsp:txBody>
      <dsp:txXfrm>
        <a:off x="2456235" y="946698"/>
        <a:ext cx="702086" cy="702086"/>
      </dsp:txXfrm>
    </dsp:sp>
    <dsp:sp modelId="{49696B15-F9AE-4B59-8EBF-1D98D1886E69}">
      <dsp:nvSpPr>
        <dsp:cNvPr id="0" name=""/>
        <dsp:cNvSpPr/>
      </dsp:nvSpPr>
      <dsp:spPr>
        <a:xfrm>
          <a:off x="3202412" y="760678"/>
          <a:ext cx="143652" cy="179198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3202412" y="796518"/>
        <a:ext cx="100556" cy="107518"/>
      </dsp:txXfrm>
    </dsp:sp>
    <dsp:sp modelId="{38532939-EE62-4403-91E1-E18DBE54ECCD}">
      <dsp:nvSpPr>
        <dsp:cNvPr id="0" name=""/>
        <dsp:cNvSpPr/>
      </dsp:nvSpPr>
      <dsp:spPr>
        <a:xfrm>
          <a:off x="3469194" y="477391"/>
          <a:ext cx="745772" cy="7457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F3664-7B7F-4E0E-A133-58587315CE06}">
      <dsp:nvSpPr>
        <dsp:cNvPr id="0" name=""/>
        <dsp:cNvSpPr/>
      </dsp:nvSpPr>
      <dsp:spPr>
        <a:xfrm>
          <a:off x="3590599" y="924855"/>
          <a:ext cx="745772" cy="745772"/>
        </a:xfrm>
        <a:prstGeom prst="roundRect">
          <a:avLst>
            <a:gd name="adj" fmla="val 10000"/>
          </a:avLst>
        </a:prstGeom>
        <a:solidFill>
          <a:schemeClr val="accent4">
            <a:hueOff val="19724044"/>
            <a:satOff val="-14010"/>
            <a:lumOff val="-4509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b="1" u="none" kern="1200" dirty="0"/>
            <a:t>Remplacement attribut img3</a:t>
          </a:r>
          <a:endParaRPr lang="fr-FR" sz="700" b="1" kern="1200" dirty="0"/>
        </a:p>
      </dsp:txBody>
      <dsp:txXfrm>
        <a:off x="3612442" y="946698"/>
        <a:ext cx="702086" cy="70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docs/Web/JavaScript/Introduction_%C3%A0_JavaScript_orient%C3%A9_obje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jcdecaux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85C5A-136E-4E92-BE39-91FD925F6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0660" y="2802008"/>
            <a:ext cx="3729683" cy="68515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Segoe Script" panose="030B0504020000000003" pitchFamily="66" charset="0"/>
              </a:rPr>
              <a:t>Projet</a:t>
            </a:r>
            <a:r>
              <a:rPr lang="fr-FR" dirty="0">
                <a:latin typeface="Segoe Script" panose="030B0504020000000003" pitchFamily="66" charset="0"/>
              </a:rPr>
              <a:t> </a:t>
            </a:r>
            <a:r>
              <a:rPr lang="fr-FR" b="1" dirty="0">
                <a:solidFill>
                  <a:schemeClr val="bg2">
                    <a:lumMod val="60000"/>
                    <a:lumOff val="40000"/>
                  </a:schemeClr>
                </a:solidFill>
                <a:latin typeface="Segoe Script" panose="030B0504020000000003" pitchFamily="66" charset="0"/>
              </a:rPr>
              <a:t>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C856B0-1D1E-4138-A49B-355E93A88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3415"/>
            <a:ext cx="8971004" cy="442945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Concevez une carte interactive de location de vélos</a:t>
            </a:r>
          </a:p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E85B8D-D71F-4D35-83CA-4218FED1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688" y="2923111"/>
            <a:ext cx="1297670" cy="101177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9545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690A4-9BA1-486B-8EC9-815D690AA21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  <a:t>PROJET 3</a:t>
            </a:r>
            <a:b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</a:br>
            <a:r>
              <a:rPr lang="fr-FR" sz="2200" dirty="0">
                <a:solidFill>
                  <a:schemeClr val="accent1"/>
                </a:solidFill>
                <a:latin typeface="Segoe Print" panose="02000600000000000000" pitchFamily="2" charset="0"/>
              </a:rPr>
              <a:t>Partie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23E06F-52CD-4B84-9B07-1F76B2C7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594" y="869610"/>
            <a:ext cx="1116267" cy="87033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1D715D-FCE6-43CD-A002-84DA6520172D}"/>
              </a:ext>
            </a:extLst>
          </p:cNvPr>
          <p:cNvSpPr/>
          <p:nvPr/>
        </p:nvSpPr>
        <p:spPr>
          <a:xfrm>
            <a:off x="1947259" y="3315021"/>
            <a:ext cx="852971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Quel est le rôle d’un développeur </a:t>
            </a:r>
            <a:r>
              <a:rPr lang="fr-FR" b="1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front-end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 </a:t>
            </a:r>
          </a:p>
          <a:p>
            <a:endParaRPr lang="fr-FR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QUELS ONT ÉTÉ les difficultés rencontrées et comment AI-JE PU LES RÉSOUDRE</a:t>
            </a:r>
          </a:p>
          <a:p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QUELS SONT LES perspectives d’amélioration</a:t>
            </a:r>
          </a:p>
          <a:p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en quoi le projet 3 répond-il bien à ce rôle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510DB92-4C97-4DB0-B754-B540F9E5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95432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  <a:latin typeface="Segoe Print" panose="02000600000000000000" pitchFamily="2" charset="0"/>
              </a:rPr>
              <a:t>Quelle est le rôle d’un développeur</a:t>
            </a:r>
            <a:br>
              <a:rPr lang="fr-FR" b="1" dirty="0">
                <a:solidFill>
                  <a:schemeClr val="accent1"/>
                </a:solidFill>
                <a:latin typeface="Segoe Print" panose="02000600000000000000" pitchFamily="2" charset="0"/>
              </a:rPr>
            </a:br>
            <a:r>
              <a:rPr lang="fr-FR" b="1" dirty="0">
                <a:solidFill>
                  <a:schemeClr val="accent1"/>
                </a:solidFill>
                <a:latin typeface="Segoe Print" panose="02000600000000000000" pitchFamily="2" charset="0"/>
              </a:rPr>
              <a:t>Front rend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BF2D49-71E9-4766-9DA7-621488DC05F0}"/>
              </a:ext>
            </a:extLst>
          </p:cNvPr>
          <p:cNvSpPr txBox="1"/>
          <p:nvPr/>
        </p:nvSpPr>
        <p:spPr>
          <a:xfrm>
            <a:off x="835069" y="2396547"/>
            <a:ext cx="10508566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Etudier est analyser le projet</a:t>
            </a:r>
          </a:p>
          <a:p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Développer LES FONCTIONNALITÉS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4945D0-85BC-4198-B70E-D8011592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58732" y="830030"/>
            <a:ext cx="947864" cy="94786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F333C5-218C-4E3D-8F40-D55D2DD9862B}"/>
              </a:ext>
            </a:extLst>
          </p:cNvPr>
          <p:cNvSpPr txBox="1"/>
          <p:nvPr/>
        </p:nvSpPr>
        <p:spPr>
          <a:xfrm>
            <a:off x="841717" y="3542575"/>
            <a:ext cx="105085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Le rôle d’un développeur </a:t>
            </a:r>
            <a:r>
              <a:rPr lang="fr-FR" sz="1400" u="sng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front-End</a:t>
            </a:r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 est de rendre l’interface des </a:t>
            </a:r>
            <a:r>
              <a:rPr lang="fr-FR" sz="1400" u="sng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utilisateurs</a:t>
            </a:r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 Dynamique et ergonomique.</a:t>
            </a:r>
            <a:b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</a:br>
            <a:endParaRPr lang="fr-FR" sz="14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Le développeur doit résoudre les </a:t>
            </a:r>
            <a:r>
              <a:rPr lang="fr-FR" sz="1400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difficultÉS</a:t>
            </a:r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 techniques , il doit également effectuer les corrections nécessaire et veiller sur l’évolution des technologie.</a:t>
            </a:r>
          </a:p>
          <a:p>
            <a:endParaRPr lang="fr-FR" sz="14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Il doit respecter les consignes du chef de projet ou du client, ainsi que les standards du web, tel que </a:t>
            </a:r>
            <a:r>
              <a:rPr lang="fr-FR" sz="1400" u="sng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W3C</a:t>
            </a:r>
            <a:r>
              <a:rPr lang="fr-FR" sz="1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.</a:t>
            </a:r>
          </a:p>
          <a:p>
            <a:endParaRPr lang="fr-FR" sz="14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Playfair Display"/>
                <a:cs typeface="Playfair Display"/>
                <a:sym typeface="Playfair Display"/>
              </a:rPr>
              <a:t>IL DOIT ADAPTER LE SITE SUR LES DIFFERENTS SUPPORTS TEL QUE PC, MOBILE, TABLETTE…GRÂCE AU RESPONSIVE</a:t>
            </a:r>
          </a:p>
          <a:p>
            <a:endParaRPr lang="fr-F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Playfair Display"/>
              <a:cs typeface="Playfair Display"/>
              <a:sym typeface="Playfair Display"/>
            </a:endParaRPr>
          </a:p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Playfair Display"/>
                <a:cs typeface="Playfair Display"/>
                <a:sym typeface="Playfair Display"/>
              </a:rPr>
              <a:t>IL DOIT EGALEMENT VEILLER A LA COMPATIBILITÉ, AVEC LES DIFFERENTS NAVIGATEURS</a:t>
            </a:r>
            <a:endParaRPr lang="fr-F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endParaRPr lang="fr-FR" sz="14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algn="just"/>
            <a:br>
              <a:rPr lang="fr-F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</a:br>
            <a:r>
              <a:rPr lang="fr-F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La connaissance des langages  HTML, CSS &amp; JS, est donc indispensable.</a:t>
            </a:r>
          </a:p>
          <a:p>
            <a:endParaRPr lang="fr-F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br>
              <a:rPr lang="fr-FR" sz="1400" b="1" dirty="0">
                <a:solidFill>
                  <a:schemeClr val="bg1"/>
                </a:solidFill>
              </a:rPr>
            </a:br>
            <a:endParaRPr lang="fr-FR" sz="1400" b="1" dirty="0">
              <a:solidFill>
                <a:schemeClr val="bg1"/>
              </a:solidFill>
            </a:endParaRP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63345C-9308-4F71-AE90-C734A72B73D2}"/>
              </a:ext>
            </a:extLst>
          </p:cNvPr>
          <p:cNvSpPr/>
          <p:nvPr/>
        </p:nvSpPr>
        <p:spPr>
          <a:xfrm>
            <a:off x="5640768" y="2150326"/>
            <a:ext cx="5773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Correction et Optimisation</a:t>
            </a:r>
          </a:p>
          <a:p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Suivis de qualité et Propositions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133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C62757-FAB0-49D3-AEE4-36763523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Les difficultés rencontrées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E4D4C4-EA3E-45B3-A7B2-9773003B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9069" y="819765"/>
            <a:ext cx="947864" cy="947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64FC395-EDF1-498B-9F2B-E580D4BCAC1E}"/>
              </a:ext>
            </a:extLst>
          </p:cNvPr>
          <p:cNvSpPr txBox="1"/>
          <p:nvPr/>
        </p:nvSpPr>
        <p:spPr>
          <a:xfrm>
            <a:off x="1154254" y="2752252"/>
            <a:ext cx="1026874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Le diaporama passe </a:t>
            </a:r>
            <a:r>
              <a:rPr lang="fr-FR" sz="2000" u="sng" dirty="0">
                <a:solidFill>
                  <a:srgbClr val="52ECF4"/>
                </a:solidFill>
                <a:latin typeface="Julius Sans One" panose="02000000000000000000" pitchFamily="2" charset="0"/>
              </a:rPr>
              <a:t>automatiquement</a:t>
            </a: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 à l’image suivante toutes les </a:t>
            </a:r>
            <a:r>
              <a:rPr lang="fr-FR" sz="2000" u="sng" dirty="0">
                <a:solidFill>
                  <a:srgbClr val="52ECF4"/>
                </a:solidFill>
                <a:latin typeface="Julius Sans One" panose="02000000000000000000" pitchFamily="2" charset="0"/>
              </a:rPr>
              <a:t>5 secondes</a:t>
            </a: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. L’utilisateur peut toutefois choisir de mettre le diaporama en pause. Il peut également reculer ou avancer manuellement à </a:t>
            </a:r>
            <a:r>
              <a:rPr lang="fr-FR" sz="2000" u="sng" dirty="0">
                <a:solidFill>
                  <a:srgbClr val="52ECF4"/>
                </a:solidFill>
                <a:latin typeface="Julius Sans One" panose="02000000000000000000" pitchFamily="2" charset="0"/>
              </a:rPr>
              <a:t>l’aide d’un clic de souris</a:t>
            </a: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, ainsi qu’avec les </a:t>
            </a:r>
            <a:r>
              <a:rPr lang="fr-FR" sz="2000" u="sng" dirty="0">
                <a:solidFill>
                  <a:srgbClr val="52ECF4"/>
                </a:solidFill>
                <a:latin typeface="Julius Sans One" panose="02000000000000000000" pitchFamily="2" charset="0"/>
              </a:rPr>
              <a:t>touches gauche et droite</a:t>
            </a: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 de son clavier.</a:t>
            </a:r>
          </a:p>
          <a:p>
            <a:endParaRPr lang="fr-FR" sz="2400" u="sng" dirty="0"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Le code JavaScript doit être conçu en </a:t>
            </a:r>
            <a:r>
              <a:rPr lang="fr-FR" sz="2000" u="sng" dirty="0">
                <a:latin typeface="Julius Sans One" panose="02000000000000000000" pitchFamily="2" charset="0"/>
                <a:hlinkClick r:id="rId3"/>
              </a:rPr>
              <a:t>Programmation Orientée Objet</a:t>
            </a:r>
            <a:endParaRPr lang="fr-FR" sz="2000" u="sng" dirty="0"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400" u="sng" dirty="0"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  <a:latin typeface="Julius Sans One" panose="02000000000000000000" pitchFamily="2" charset="0"/>
              </a:rPr>
              <a:t>Le code doit exploiter une API cartographique et l'API temps réel de</a:t>
            </a:r>
            <a:r>
              <a:rPr lang="fr-FR" sz="2000" dirty="0">
                <a:latin typeface="Julius Sans One" panose="02000000000000000000" pitchFamily="2" charset="0"/>
              </a:rPr>
              <a:t> </a:t>
            </a:r>
            <a:r>
              <a:rPr lang="fr-FR" sz="2000" u="sng" dirty="0">
                <a:latin typeface="Julius Sans One" panose="02000000000000000000" pitchFamily="2" charset="0"/>
                <a:hlinkClick r:id="rId4"/>
              </a:rPr>
              <a:t>API JCDecaux</a:t>
            </a:r>
            <a:endParaRPr lang="fr-FR" sz="2000" u="sng" dirty="0"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7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3E08F3-5045-4084-BC09-1CCAE43661D7}"/>
              </a:ext>
            </a:extLst>
          </p:cNvPr>
          <p:cNvSpPr/>
          <p:nvPr/>
        </p:nvSpPr>
        <p:spPr>
          <a:xfrm>
            <a:off x="1516897" y="1037068"/>
            <a:ext cx="7370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Les perspectives d’amélioration</a:t>
            </a:r>
            <a:endParaRPr lang="fr-FR" sz="3600" dirty="0">
              <a:solidFill>
                <a:schemeClr val="accent1"/>
              </a:solidFill>
              <a:latin typeface="Segoe Print" panose="020006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3C135E-EFE5-4705-A92F-8C58F6C28A44}"/>
              </a:ext>
            </a:extLst>
          </p:cNvPr>
          <p:cNvSpPr txBox="1"/>
          <p:nvPr/>
        </p:nvSpPr>
        <p:spPr>
          <a:xfrm>
            <a:off x="1326491" y="2097035"/>
            <a:ext cx="1006396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Ajout d’une barre de navigation</a:t>
            </a:r>
          </a:p>
          <a:p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Ajouté un espace membre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Ajouté un espace de recherche afin de trouver directement la station de son choix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Ajouté système de paiement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Ajouté une rubrique explicative qui indique a l’utilisateur comment redéposer son vélo a la borne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Icon réseaux sociaux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RESPONSIVE TOUT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E7E2D0-9E58-44B0-AD06-64A6E3F1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16528" y="830030"/>
            <a:ext cx="947864" cy="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6FF740-55B0-4A2D-94E1-B018F376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En quoi ce projet répond-il bien au </a:t>
            </a:r>
            <a:r>
              <a:rPr lang="fr-FR">
                <a:solidFill>
                  <a:schemeClr val="bg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rôle de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développeur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Front-end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ACC80F-6258-4788-A988-DF74B106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77" y="2604310"/>
            <a:ext cx="9613861" cy="32033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J’ai bien utilisé le langage Javascript en Orienté objet, contenant des méthodes ainsi que des propriétés.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J’ai bien récupérer des données avec le langage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J’ai bien utilisé des requêtes en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L’architecture du projet respecte bien les standards du web.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J’ai adapté l’application web sur différents supports.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latin typeface="Julius Sans One" panose="02000000000000000000" pitchFamily="2" charset="0"/>
              </a:rPr>
              <a:t>J’ai écrit et commenté le code.</a:t>
            </a:r>
          </a:p>
          <a:p>
            <a:pPr marL="0" indent="0">
              <a:buNone/>
            </a:pPr>
            <a:endParaRPr lang="fr-FR" dirty="0">
              <a:latin typeface="Segoe Print" panose="020006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0BC45-D09D-4B4B-A86E-1B2F663C6C4A}"/>
              </a:ext>
            </a:extLst>
          </p:cNvPr>
          <p:cNvSpPr/>
          <p:nvPr/>
        </p:nvSpPr>
        <p:spPr>
          <a:xfrm>
            <a:off x="1429264" y="5750829"/>
            <a:ext cx="9333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Julius Sans One" panose="02000000000000000000" pitchFamily="2" charset="0"/>
              </a:rPr>
              <a:t>Pour toutes ces raisons, je pense que ce projet répond bien au rôle de développeur </a:t>
            </a:r>
            <a:r>
              <a:rPr lang="fr-FR" sz="2000" b="1" dirty="0" err="1">
                <a:solidFill>
                  <a:schemeClr val="bg1"/>
                </a:solidFill>
                <a:latin typeface="Julius Sans One" panose="02000000000000000000" pitchFamily="2" charset="0"/>
              </a:rPr>
              <a:t>front-end</a:t>
            </a:r>
            <a:r>
              <a:rPr lang="fr-FR" sz="2000" b="1" dirty="0">
                <a:solidFill>
                  <a:schemeClr val="bg1"/>
                </a:solidFill>
                <a:latin typeface="Julius Sans One" panose="02000000000000000000" pitchFamily="2" charset="0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422A18-BED8-435C-A33A-5CBB455E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16528" y="830030"/>
            <a:ext cx="947864" cy="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5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2E65B9E-FE2F-4BAC-A176-0A5E0FD1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1" y="3235570"/>
            <a:ext cx="9613860" cy="947864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Fin de la présentation</a:t>
            </a:r>
            <a:b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fr-FR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Projet 3</a:t>
            </a:r>
            <a:br>
              <a:rPr lang="fr-FR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</a:br>
            <a:endParaRPr lang="fr-FR" dirty="0">
              <a:latin typeface="Julius Sans One" panose="020000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B89173-5D86-4C00-9449-DA64B0BF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526" y="2993830"/>
            <a:ext cx="1116267" cy="870339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62894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8B686-7D26-432B-8171-829543B5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00" y="906181"/>
            <a:ext cx="9613861" cy="1378634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  <a:t>SOMMAIRE</a:t>
            </a:r>
            <a:b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</a:br>
            <a:r>
              <a:rPr lang="fr-FR" sz="2000" b="1" dirty="0">
                <a:solidFill>
                  <a:schemeClr val="accent1"/>
                </a:solidFill>
                <a:latin typeface="Segoe Print" panose="02000600000000000000" pitchFamily="2" charset="0"/>
              </a:rPr>
              <a:t>Partie 1 </a:t>
            </a:r>
            <a:br>
              <a:rPr lang="fr-FR" b="1" dirty="0">
                <a:solidFill>
                  <a:schemeClr val="accent1"/>
                </a:solidFill>
                <a:latin typeface="Segoe Print" panose="02000600000000000000" pitchFamily="2" charset="0"/>
              </a:rPr>
            </a:br>
            <a:endParaRPr lang="fr-FR" b="1" dirty="0">
              <a:solidFill>
                <a:schemeClr val="accent1"/>
              </a:solidFill>
              <a:latin typeface="Segoe Print" panose="020006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2B5A38-1BB4-477A-9AA5-E72D13CD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917" y="906181"/>
            <a:ext cx="1585083" cy="8038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A0D9A3-0767-498B-A346-9EABC004E83B}"/>
              </a:ext>
            </a:extLst>
          </p:cNvPr>
          <p:cNvSpPr txBox="1"/>
          <p:nvPr/>
        </p:nvSpPr>
        <p:spPr>
          <a:xfrm>
            <a:off x="3419089" y="2144033"/>
            <a:ext cx="524966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CAHIER DES CHARGES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Présentation Visuelles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Structure DU PROJET:  HTML, CSS, JS</a:t>
            </a:r>
          </a:p>
          <a:p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Construction du diaporama</a:t>
            </a:r>
          </a:p>
          <a:p>
            <a:pPr algn="just"/>
            <a:endParaRPr lang="fr-F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endParaRPr lang="fr-F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87EBC0-A5AA-4DB1-89D4-71D5C35C9E42}"/>
              </a:ext>
            </a:extLst>
          </p:cNvPr>
          <p:cNvSpPr/>
          <p:nvPr/>
        </p:nvSpPr>
        <p:spPr>
          <a:xfrm>
            <a:off x="3419088" y="4232379"/>
            <a:ext cx="586377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Création de la </a:t>
            </a:r>
            <a:r>
              <a:rPr lang="fr-FR" sz="17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map</a:t>
            </a: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 avec Leaflet &amp; </a:t>
            </a:r>
            <a:r>
              <a:rPr lang="fr-FR" sz="17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JcDecaux</a:t>
            </a:r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Création d’un formulaire de </a:t>
            </a:r>
            <a:r>
              <a:rPr lang="fr-FR" sz="1700" dirty="0" err="1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rÉservation</a:t>
            </a:r>
            <a:endParaRPr lang="fr-FR" sz="17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 algn="just"/>
            <a:r>
              <a:rPr lang="fr-FR" sz="17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	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Création du </a:t>
            </a:r>
            <a:r>
              <a:rPr lang="fr-FR" sz="17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canvas</a:t>
            </a: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 (signature)</a:t>
            </a:r>
          </a:p>
          <a:p>
            <a:pPr algn="just"/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Création d’un compte à rebours</a:t>
            </a:r>
          </a:p>
          <a:p>
            <a:pPr algn="just"/>
            <a:endParaRPr lang="fr-FR" sz="17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Affichage de la </a:t>
            </a:r>
            <a:r>
              <a:rPr lang="fr-FR" sz="17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  <a:ea typeface="Roboto" panose="02000000000000000000" pitchFamily="2" charset="0"/>
                <a:cs typeface="MV Boli" panose="02000500030200090000" pitchFamily="2" charset="0"/>
              </a:rPr>
              <a:t>reservation</a:t>
            </a:r>
            <a:endParaRPr lang="fr-FR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lius Sans One" panose="02000000000000000000" pitchFamily="2" charset="0"/>
              <a:ea typeface="Roboto" panose="0200000000000000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7D98F-1E3F-4ADC-9096-ED3FF1BD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3AF624-E978-46B4-82A3-515208D6B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313709"/>
            <a:ext cx="6095999" cy="39069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Vous devez développer une page de type "Single page </a:t>
            </a:r>
            <a:r>
              <a:rPr lang="fr-F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Julius Sans One" panose="02000000000000000000" pitchFamily="2" charset="0"/>
              </a:rPr>
              <a:t>Application</a:t>
            </a:r>
            <a:r>
              <a:rPr lang="fr-FR" sz="16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" simulant la réservation de vélos dans une ville.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Ces vélos sont répartis dans de nombreuses stations dans la ville,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L'utilisateur doit pouvoir réserver un vélo depuis son navigateur (à condition qu'il reste des vélos disponibles à la station !).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La réservation est alors temporairement enregistrée sur le navigateur du visiteur.,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Cette application doit notamment, en s'appuyant sur JavaScript, afficher une carte avec la liste des stations de location de vélos disponibles dans la ville., </a:t>
            </a:r>
          </a:p>
          <a:p>
            <a:pPr marL="0" indent="0" algn="just">
              <a:buNone/>
            </a:pP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6AE87A-83D0-4415-82D8-A1532EFECD2D}"/>
              </a:ext>
            </a:extLst>
          </p:cNvPr>
          <p:cNvSpPr/>
          <p:nvPr/>
        </p:nvSpPr>
        <p:spPr>
          <a:xfrm>
            <a:off x="0" y="638120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L’application doit être développée en JavaScript côté client. </a:t>
            </a:r>
            <a:br>
              <a:rPr lang="fr-F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</a:br>
            <a:r>
              <a:rPr lang="fr-FR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Vous ne devez écrire aucun code côté serveur</a:t>
            </a:r>
            <a:r>
              <a:rPr lang="fr-F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 (l’utilisation de PHP ou d'un serveur Node.js, notamment, est interdite).</a:t>
            </a:r>
            <a:endParaRPr lang="fr-F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2926F6-B3EC-4D5F-8A7F-BFEB5C1D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917" y="906181"/>
            <a:ext cx="1585083" cy="803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516FC-A94D-4EDD-BD3F-27F09A9D7B4F}"/>
              </a:ext>
            </a:extLst>
          </p:cNvPr>
          <p:cNvSpPr/>
          <p:nvPr/>
        </p:nvSpPr>
        <p:spPr>
          <a:xfrm>
            <a:off x="5937936" y="322316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Julius Sans One" panose="02000000000000000000" pitchFamily="2" charset="0"/>
              </a:rPr>
              <a:t>Objets et fonctionnalités du projet</a:t>
            </a:r>
          </a:p>
          <a:p>
            <a:pPr algn="ctr"/>
            <a:endParaRPr lang="fr-FR" b="1" u="sng" dirty="0">
              <a:solidFill>
                <a:schemeClr val="bg1"/>
              </a:solidFill>
              <a:latin typeface="Julius Sans One" panose="02000000000000000000" pitchFamily="2" charset="0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DIAPORAMA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Carte des vélos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Formulaire de réservation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Canvas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lius Sans One" panose="02000000000000000000" pitchFamily="2" charset="0"/>
              </a:rPr>
              <a:t>Billet de réservation + Minuteur</a:t>
            </a:r>
          </a:p>
        </p:txBody>
      </p:sp>
    </p:spTree>
    <p:extLst>
      <p:ext uri="{BB962C8B-B14F-4D97-AF65-F5344CB8AC3E}">
        <p14:creationId xmlns:p14="http://schemas.microsoft.com/office/powerpoint/2010/main" val="37087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3E142-BB52-40C7-B403-49F4E958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  <a:latin typeface="Segoe Print" panose="02000600000000000000" pitchFamily="2" charset="0"/>
              </a:rPr>
              <a:t>Visuelles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EEE3D0-AB92-45F4-9181-7AF86A32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5360" y="2694307"/>
            <a:ext cx="2665455" cy="36158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A3D414-65ED-4EC9-9365-FE11A91A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18174" y="2694307"/>
            <a:ext cx="2665455" cy="36158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9BF3E6-4FA0-401E-AB88-19CA1396C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90990" y="2694307"/>
            <a:ext cx="2665455" cy="36158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B1F575-DB54-45CD-9A2E-1CBD64363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0162" y="2694307"/>
            <a:ext cx="2665455" cy="36158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B6BCB8-3BF3-412B-827D-6D396D04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4660" y="864973"/>
            <a:ext cx="1116267" cy="870339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128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1DD09-CF96-447E-BE6F-FAF0D42D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81364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>
                <a:solidFill>
                  <a:schemeClr val="accent1"/>
                </a:solidFill>
                <a:latin typeface="Segoe Print" panose="02000600000000000000" pitchFamily="2" charset="0"/>
              </a:rPr>
              <a:t>Construction du Diaporama</a:t>
            </a:r>
            <a:br>
              <a:rPr lang="fr-FR" sz="3200" b="1" dirty="0">
                <a:solidFill>
                  <a:schemeClr val="accent1"/>
                </a:solidFill>
                <a:latin typeface="Segoe Print" panose="02000600000000000000" pitchFamily="2" charset="0"/>
              </a:rPr>
            </a:br>
            <a:r>
              <a:rPr lang="fr-FR" sz="3200" b="1" dirty="0">
                <a:solidFill>
                  <a:schemeClr val="accent1"/>
                </a:solidFill>
                <a:latin typeface="Segoe Print" panose="02000600000000000000" pitchFamily="2" charset="0"/>
              </a:rPr>
              <a:t>avec  Javascript (Orienté Objet)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438F89-0DA4-41C0-87E1-2BF2437C7396}"/>
              </a:ext>
            </a:extLst>
          </p:cNvPr>
          <p:cNvSpPr txBox="1"/>
          <p:nvPr/>
        </p:nvSpPr>
        <p:spPr>
          <a:xfrm>
            <a:off x="324320" y="2398847"/>
            <a:ext cx="477172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</a:t>
            </a:r>
            <a:r>
              <a:rPr lang="fr-FR" sz="1100" b="1" dirty="0">
                <a:solidFill>
                  <a:schemeClr val="accent2">
                    <a:lumMod val="50000"/>
                  </a:schemeClr>
                </a:solidFill>
              </a:rPr>
              <a:t>Diaporama</a:t>
            </a:r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{</a:t>
            </a:r>
          </a:p>
          <a:p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</a:t>
            </a:r>
            <a:r>
              <a:rPr lang="fr-FR" sz="1100" b="1" dirty="0">
                <a:solidFill>
                  <a:schemeClr val="accent5">
                    <a:lumMod val="75000"/>
                  </a:schemeClr>
                </a:solidFill>
              </a:rPr>
              <a:t>  </a:t>
            </a:r>
            <a:r>
              <a:rPr lang="fr-FR" sz="1100" b="1" dirty="0" err="1">
                <a:solidFill>
                  <a:schemeClr val="accent5">
                    <a:lumMod val="75000"/>
                  </a:schemeClr>
                </a:solidFill>
              </a:rPr>
              <a:t>constructor</a:t>
            </a:r>
            <a:r>
              <a:rPr lang="fr-FR" sz="1100" b="1" dirty="0">
                <a:solidFill>
                  <a:schemeClr val="bg2"/>
                </a:solidFill>
              </a:rPr>
              <a:t>(</a:t>
            </a:r>
            <a:r>
              <a:rPr lang="fr-FR" sz="1100" b="1" dirty="0" err="1">
                <a:solidFill>
                  <a:schemeClr val="bg2"/>
                </a:solidFill>
              </a:rPr>
              <a:t>tabDiaporama</a:t>
            </a:r>
            <a:r>
              <a:rPr lang="fr-FR" sz="1100" b="1" dirty="0">
                <a:solidFill>
                  <a:schemeClr val="bg2"/>
                </a:solidFill>
              </a:rPr>
              <a:t>) </a:t>
            </a:r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this.container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document.querySelector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('#img0');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this.boutonPrevious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document.querySelector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('#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previous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');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this.boutonPause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document.querySelector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('#pause');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this.boutonNext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document.querySelector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('#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next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');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this.boutonPlay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document.querySelector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('#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play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');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this.tabDiaporama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tabDiaporama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this.intervalId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this.index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0;</a:t>
            </a:r>
          </a:p>
          <a:p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this.keyPress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();</a:t>
            </a:r>
          </a:p>
          <a:p>
            <a:r>
              <a:rPr lang="fr-FR" sz="1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endParaRPr lang="fr-FR" sz="16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70D7A0-8456-4F4D-BA74-E453ACBA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79" y="864971"/>
            <a:ext cx="668231" cy="8936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168A4BD-5BE5-4401-9136-1A21A9EE58CC}"/>
              </a:ext>
            </a:extLst>
          </p:cNvPr>
          <p:cNvSpPr txBox="1"/>
          <p:nvPr/>
        </p:nvSpPr>
        <p:spPr>
          <a:xfrm>
            <a:off x="6673630" y="2398847"/>
            <a:ext cx="519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const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tabDiaporama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['img0.png', 'img1.png', 'img2.jpg', 'img3.jpg'];</a:t>
            </a:r>
          </a:p>
          <a:p>
            <a:endParaRPr lang="fr-FR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22EB62-C9CA-4E6D-A2E9-11E74B7AEC06}"/>
              </a:ext>
            </a:extLst>
          </p:cNvPr>
          <p:cNvSpPr txBox="1"/>
          <p:nvPr/>
        </p:nvSpPr>
        <p:spPr>
          <a:xfrm>
            <a:off x="66806" y="4995699"/>
            <a:ext cx="5420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defilementAuto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() {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this.index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++;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if (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this.index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=== 4) {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this.index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= 0;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}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   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this.container.setAttribute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('src', './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img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/' + 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this.tabDiaporama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[</a:t>
            </a:r>
            <a:r>
              <a:rPr lang="fr-FR" sz="12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this.index</a:t>
            </a:r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]);</a:t>
            </a:r>
          </a:p>
          <a:p>
            <a:pPr algn="just"/>
            <a:r>
              <a:rPr lang="fr-FR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    }</a:t>
            </a:r>
          </a:p>
          <a:p>
            <a:pPr algn="just"/>
            <a:endParaRPr lang="fr-FR" sz="1200" dirty="0"/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45B8850-E637-4948-84A8-35B9ED697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902183"/>
              </p:ext>
            </p:extLst>
          </p:nvPr>
        </p:nvGraphicFramePr>
        <p:xfrm>
          <a:off x="6980547" y="2601014"/>
          <a:ext cx="4336945" cy="2148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Flèche : demi-tour 30">
            <a:extLst>
              <a:ext uri="{FF2B5EF4-FFF2-40B4-BE49-F238E27FC236}">
                <a16:creationId xmlns:a16="http://schemas.microsoft.com/office/drawing/2014/main" id="{C4EE0B06-6942-41A0-8F0E-9AEAA282C8E8}"/>
              </a:ext>
            </a:extLst>
          </p:cNvPr>
          <p:cNvSpPr/>
          <p:nvPr/>
        </p:nvSpPr>
        <p:spPr>
          <a:xfrm rot="10800000">
            <a:off x="7445348" y="4281264"/>
            <a:ext cx="3452120" cy="285225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8C4092D-A201-41B5-A5DE-A7128C0802C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10800000">
            <a:off x="5760247" y="2499645"/>
            <a:ext cx="445597" cy="3728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8F044A6A-B902-4EBC-95C7-49113E34B053}"/>
              </a:ext>
            </a:extLst>
          </p:cNvPr>
          <p:cNvSpPr txBox="1"/>
          <p:nvPr/>
        </p:nvSpPr>
        <p:spPr>
          <a:xfrm>
            <a:off x="6673630" y="5091892"/>
            <a:ext cx="433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   </a:t>
            </a:r>
            <a:r>
              <a:rPr lang="fr-FR" sz="1200" b="1" dirty="0" err="1">
                <a:solidFill>
                  <a:schemeClr val="accent6">
                    <a:lumMod val="75000"/>
                  </a:schemeClr>
                </a:solidFill>
              </a:rPr>
              <a:t>keyPress</a:t>
            </a:r>
            <a:r>
              <a:rPr lang="fr-FR" sz="1200" b="1" dirty="0">
                <a:solidFill>
                  <a:schemeClr val="bg2"/>
                </a:solidFill>
              </a:rPr>
              <a:t>()</a:t>
            </a:r>
            <a:r>
              <a:rPr lang="fr-FR" sz="1200" b="1" dirty="0">
                <a:solidFill>
                  <a:srgbClr val="FF0000"/>
                </a:solidFill>
              </a:rPr>
              <a:t> {</a:t>
            </a:r>
          </a:p>
          <a:p>
            <a:r>
              <a:rPr lang="fr-FR" sz="1200" b="1" dirty="0">
                <a:solidFill>
                  <a:srgbClr val="FF0000"/>
                </a:solidFill>
              </a:rPr>
              <a:t>     </a:t>
            </a:r>
            <a:r>
              <a:rPr lang="fr-FR" sz="1200" b="1" dirty="0">
                <a:solidFill>
                  <a:schemeClr val="accent2">
                    <a:lumMod val="50000"/>
                  </a:schemeClr>
                </a:solidFill>
              </a:rPr>
              <a:t>   </a:t>
            </a:r>
            <a:r>
              <a:rPr lang="fr-FR" sz="1200" b="1" dirty="0" err="1">
                <a:solidFill>
                  <a:schemeClr val="accent2">
                    <a:lumMod val="50000"/>
                  </a:schemeClr>
                </a:solidFill>
              </a:rPr>
              <a:t>document.addEventListener</a:t>
            </a:r>
            <a:r>
              <a:rPr lang="fr-FR" sz="1200" b="1" dirty="0">
                <a:solidFill>
                  <a:schemeClr val="bg2"/>
                </a:solidFill>
              </a:rPr>
              <a:t>("</a:t>
            </a:r>
            <a:r>
              <a:rPr lang="fr-FR" sz="1200" b="1" dirty="0" err="1">
                <a:solidFill>
                  <a:srgbClr val="FF0000"/>
                </a:solidFill>
              </a:rPr>
              <a:t>keydown</a:t>
            </a:r>
            <a:r>
              <a:rPr lang="fr-FR" sz="1200" b="1" dirty="0">
                <a:solidFill>
                  <a:schemeClr val="bg2"/>
                </a:solidFill>
              </a:rPr>
              <a:t>", e =&gt;</a:t>
            </a:r>
            <a:r>
              <a:rPr lang="fr-FR" sz="1200" b="1" dirty="0">
                <a:solidFill>
                  <a:schemeClr val="bg1"/>
                </a:solidFill>
              </a:rPr>
              <a:t> {</a:t>
            </a:r>
          </a:p>
          <a:p>
            <a:r>
              <a:rPr lang="fr-FR" sz="1200" b="1" dirty="0">
                <a:solidFill>
                  <a:srgbClr val="FF0000"/>
                </a:solidFill>
              </a:rPr>
              <a:t>            </a:t>
            </a:r>
            <a:r>
              <a:rPr lang="fr-FR" sz="1200" b="1" dirty="0">
                <a:solidFill>
                  <a:schemeClr val="bg1"/>
                </a:solidFill>
              </a:rPr>
              <a:t>if</a:t>
            </a:r>
            <a:r>
              <a:rPr lang="fr-FR" sz="1200" b="1" dirty="0">
                <a:solidFill>
                  <a:srgbClr val="FF0000"/>
                </a:solidFill>
              </a:rPr>
              <a:t> (</a:t>
            </a:r>
            <a:r>
              <a:rPr lang="fr-FR" sz="1200" b="1" dirty="0" err="1">
                <a:solidFill>
                  <a:srgbClr val="FF0000"/>
                </a:solidFill>
              </a:rPr>
              <a:t>e.keyCode</a:t>
            </a:r>
            <a:r>
              <a:rPr lang="fr-FR" sz="1200" b="1" dirty="0">
                <a:solidFill>
                  <a:srgbClr val="FF0000"/>
                </a:solidFill>
              </a:rPr>
              <a:t> === 37) {</a:t>
            </a:r>
          </a:p>
          <a:p>
            <a:r>
              <a:rPr lang="fr-FR" sz="1200" b="1" dirty="0">
                <a:solidFill>
                  <a:srgbClr val="FF0000"/>
                </a:solidFill>
              </a:rPr>
              <a:t>               }</a:t>
            </a:r>
          </a:p>
          <a:p>
            <a:r>
              <a:rPr lang="fr-FR" sz="1200" b="1" dirty="0">
                <a:solidFill>
                  <a:srgbClr val="FF0000"/>
                </a:solidFill>
              </a:rPr>
              <a:t>            </a:t>
            </a:r>
            <a:r>
              <a:rPr lang="fr-FR" sz="1200" b="1" dirty="0">
                <a:solidFill>
                  <a:schemeClr val="bg1"/>
                </a:solidFill>
              </a:rPr>
              <a:t>if</a:t>
            </a:r>
            <a:r>
              <a:rPr lang="fr-FR" sz="1200" b="1" dirty="0">
                <a:solidFill>
                  <a:srgbClr val="FF0000"/>
                </a:solidFill>
              </a:rPr>
              <a:t> (</a:t>
            </a:r>
            <a:r>
              <a:rPr lang="fr-FR" sz="1200" b="1" dirty="0" err="1">
                <a:solidFill>
                  <a:srgbClr val="FF0000"/>
                </a:solidFill>
              </a:rPr>
              <a:t>e.keyCode</a:t>
            </a:r>
            <a:r>
              <a:rPr lang="fr-FR" sz="1200" b="1" dirty="0">
                <a:solidFill>
                  <a:srgbClr val="FF0000"/>
                </a:solidFill>
              </a:rPr>
              <a:t> === 39) {</a:t>
            </a:r>
          </a:p>
          <a:p>
            <a:r>
              <a:rPr lang="fr-FR" sz="1200" b="1" dirty="0">
                <a:solidFill>
                  <a:srgbClr val="FF0000"/>
                </a:solidFill>
              </a:rPr>
              <a:t>              </a:t>
            </a:r>
            <a:r>
              <a:rPr lang="fr-FR" sz="1200" b="1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764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/>
      <p:bldP spid="20" grpId="0"/>
      <p:bldGraphic spid="19" grpId="0">
        <p:bldAsOne/>
      </p:bldGraphic>
      <p:bldP spid="31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395FA2-184C-4E6D-A042-F4948CFCD6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86" y="3429000"/>
            <a:ext cx="4086102" cy="30424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D01BDD-13F2-42DA-A422-7BBF0E7A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09500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  <a:t>Création de la MAP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8222B0-C031-48C0-A2FE-383E925C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948" y="922044"/>
            <a:ext cx="1043070" cy="81326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65963C-03F6-42BD-93B9-B006CFE08CD4}"/>
              </a:ext>
            </a:extLst>
          </p:cNvPr>
          <p:cNvSpPr/>
          <p:nvPr/>
        </p:nvSpPr>
        <p:spPr>
          <a:xfrm>
            <a:off x="394372" y="397503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3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200" b="1" dirty="0" err="1">
                <a:solidFill>
                  <a:srgbClr val="1404EA"/>
                </a:solidFill>
                <a:latin typeface="Consolas" panose="020B0609020204030204" pitchFamily="49" charset="0"/>
              </a:rPr>
              <a:t>mapCarte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fr-FR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map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mapid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fr-F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setView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43.2961743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5.3699525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fr-F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14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fr-FR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tileLayer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'https://{s}.tile.openstreetmap.se/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hydda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/full/{z}/{x}/{y}.png'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fr-FR" sz="1200" b="1" dirty="0" err="1">
                <a:solidFill>
                  <a:srgbClr val="1404EA"/>
                </a:solidFill>
                <a:latin typeface="Consolas" panose="020B0609020204030204" pitchFamily="49" charset="0"/>
              </a:rPr>
              <a:t>maxZoom</a:t>
            </a:r>
            <a:r>
              <a:rPr lang="fr-F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18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fr-FR" sz="1200" b="1" dirty="0">
                <a:solidFill>
                  <a:srgbClr val="1404EA"/>
                </a:solidFill>
                <a:latin typeface="Consolas" panose="020B0609020204030204" pitchFamily="49" charset="0"/>
              </a:rPr>
              <a:t>attribution</a:t>
            </a:r>
            <a:r>
              <a:rPr lang="fr-F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Tiles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courtesy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 of &lt;a href="http://openstreetmap.se/" 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target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="_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blank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OpenStreetMap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Sweden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&lt;/a&gt; &amp;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mdash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 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Map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 data &amp;copy; &lt;a href="https://www.openstreetmap.org/copyright"&gt;OpenStreetMap&lt;/a&gt; 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contributors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}).</a:t>
            </a:r>
            <a:r>
              <a:rPr lang="fr-F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addTo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b="1" dirty="0" err="1">
                <a:solidFill>
                  <a:srgbClr val="1404EA"/>
                </a:solidFill>
                <a:latin typeface="Consolas" panose="020B0609020204030204" pitchFamily="49" charset="0"/>
              </a:rPr>
              <a:t>mapCarte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D2419-80CA-4EEA-B776-C7F8B47F67FB}"/>
              </a:ext>
            </a:extLst>
          </p:cNvPr>
          <p:cNvSpPr/>
          <p:nvPr/>
        </p:nvSpPr>
        <p:spPr>
          <a:xfrm>
            <a:off x="394372" y="58807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fr-F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("GET", "https://api.jcdecaux.com/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vls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/v1/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stations?contract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fr-F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Marseille&amp;apiKey</a:t>
            </a:r>
            <a:r>
              <a:rPr lang="fr-F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=ee19fdbd1770b7e308ca8802830bb0a2535de9c8"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fr-F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fr-FR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fr-F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fr-FR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ADB8BA-FAFF-4E85-8A1D-933DB1E2AAB5}"/>
              </a:ext>
            </a:extLst>
          </p:cNvPr>
          <p:cNvSpPr txBox="1"/>
          <p:nvPr/>
        </p:nvSpPr>
        <p:spPr>
          <a:xfrm>
            <a:off x="6114951" y="42784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FF801-766A-446D-8598-835A7AE28B9F}"/>
              </a:ext>
            </a:extLst>
          </p:cNvPr>
          <p:cNvSpPr/>
          <p:nvPr/>
        </p:nvSpPr>
        <p:spPr>
          <a:xfrm rot="217031">
            <a:off x="8856442" y="5861353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/>
              </a:rPr>
              <a:t>API </a:t>
            </a:r>
            <a:r>
              <a:rPr lang="fr-FR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/>
              </a:rPr>
              <a:t>cartographie</a:t>
            </a:r>
            <a:endParaRPr lang="fr-FR" sz="1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50B8F-FE34-47FE-96FA-FA8B2949C4D1}"/>
              </a:ext>
            </a:extLst>
          </p:cNvPr>
          <p:cNvSpPr/>
          <p:nvPr/>
        </p:nvSpPr>
        <p:spPr>
          <a:xfrm>
            <a:off x="3897617" y="1624268"/>
            <a:ext cx="3179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  <a:latin typeface="Montserrat"/>
              </a:rPr>
              <a:t>Leaflet, </a:t>
            </a:r>
            <a:r>
              <a:rPr lang="fr-FR" sz="1600" dirty="0" err="1">
                <a:solidFill>
                  <a:schemeClr val="accent1"/>
                </a:solidFill>
                <a:latin typeface="Montserrat"/>
              </a:rPr>
              <a:t>OpenStreetMap</a:t>
            </a:r>
            <a:r>
              <a:rPr lang="fr-FR" sz="1600" dirty="0">
                <a:solidFill>
                  <a:schemeClr val="accent1"/>
                </a:solidFill>
                <a:latin typeface="Montserrat"/>
              </a:rPr>
              <a:t>, </a:t>
            </a:r>
            <a:r>
              <a:rPr lang="fr-FR" sz="1600" dirty="0" err="1">
                <a:solidFill>
                  <a:schemeClr val="accent1"/>
                </a:solidFill>
                <a:latin typeface="Montserrat"/>
              </a:rPr>
              <a:t>Jc</a:t>
            </a:r>
            <a:r>
              <a:rPr lang="fr-FR" sz="1600" dirty="0">
                <a:solidFill>
                  <a:schemeClr val="accent1"/>
                </a:solidFill>
                <a:latin typeface="Montserrat"/>
              </a:rPr>
              <a:t> Decaux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6912E-71F5-47B5-83A9-CE83092F2CEE}"/>
              </a:ext>
            </a:extLst>
          </p:cNvPr>
          <p:cNvSpPr/>
          <p:nvPr/>
        </p:nvSpPr>
        <p:spPr>
          <a:xfrm>
            <a:off x="111316" y="2100243"/>
            <a:ext cx="120552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fr-FR" sz="14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link</a:t>
            </a:r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rel="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stylesheet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" href="https://unpkg.com/leaflet@1.6.0/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dist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/leaflet.css"</a:t>
            </a:r>
          </a:p>
          <a:p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integrity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="sha512-xwE/Az9zrjBIphAcBb3F6JVqxf46+CDLwfLMHloNu6KEQCAWi6HcDUbeOfBIptF7tcCzusKFjFw2yuvEpDL9wQ=="</a:t>
            </a:r>
          </a:p>
          <a:p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crossorigin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=""</a:t>
            </a:r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/&gt;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C9CD6-4911-474A-B3C1-6CB2DB479D29}"/>
              </a:ext>
            </a:extLst>
          </p:cNvPr>
          <p:cNvSpPr/>
          <p:nvPr/>
        </p:nvSpPr>
        <p:spPr>
          <a:xfrm>
            <a:off x="-668581" y="2851985"/>
            <a:ext cx="12166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src="https://unpkg.com/leaflet@1.6.0/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dist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/leaflet.js"</a:t>
            </a:r>
          </a:p>
          <a:p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integrity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="sha512-gZwIG9x3wUXg2hdXF6+rVkLF/0Vi9U8D2Ntg4Ga5I5BZpVkVxlJWbSQtXPSiUTtC0TjtGOmxa1AJPuV0CPthew=="</a:t>
            </a:r>
          </a:p>
          <a:p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crossorigin</a:t>
            </a:r>
            <a:r>
              <a:rPr lang="fr-F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=""</a:t>
            </a:r>
            <a:r>
              <a:rPr lang="fr-F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2384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A0B97-8ACD-4DE7-9D09-1D7F3445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42710"/>
            <a:ext cx="9613861" cy="1215188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1"/>
                </a:solidFill>
                <a:latin typeface="Segoe Print" panose="02000600000000000000" pitchFamily="2" charset="0"/>
              </a:rPr>
              <a:t>Création du formulaire de Réservation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064F463-C60B-4599-9A89-7D87F4B8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754" y="2537267"/>
            <a:ext cx="2646855" cy="37497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58AA96-068E-4311-9870-64789CA9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917" y="906181"/>
            <a:ext cx="1585083" cy="8038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9CCD2C2-3014-4810-80DE-E65A8AFBB8A4}"/>
              </a:ext>
            </a:extLst>
          </p:cNvPr>
          <p:cNvSpPr txBox="1"/>
          <p:nvPr/>
        </p:nvSpPr>
        <p:spPr>
          <a:xfrm>
            <a:off x="387247" y="2622689"/>
            <a:ext cx="8021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Formulaire structuré au préalable avec HTML, </a:t>
            </a:r>
            <a:b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</a:b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Récupération du formulaire avec Javascript,</a:t>
            </a:r>
            <a:b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</a:b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Une fois que l’utilisateur à rempli le formulaire puis sélectionné une station,</a:t>
            </a:r>
            <a:b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</a:b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Nous récupérons les informations grâce à une méthode qui fait appel à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localStorage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, (qui permet de récupérer, puis de stocker dans le cache, les informations saisies, afin de passer à l’étape suivante, l’utilisateur clique donc sur le bouton JE RESERVE ! </a:t>
            </a:r>
            <a:b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</a:b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Cependant, nous vérifions que tous les champs ont bien était saisis, afin de valider la réservation. </a:t>
            </a:r>
            <a:b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</a:b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Si tout est ok, nous affichons le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canvas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Julius Sans One" panose="02000000000000000000" pitchFamily="2" charset="0"/>
              </a:rPr>
              <a:t> qui permet à l’utilisateur de signer la réservation,</a:t>
            </a:r>
          </a:p>
        </p:txBody>
      </p:sp>
    </p:spTree>
    <p:extLst>
      <p:ext uri="{BB962C8B-B14F-4D97-AF65-F5344CB8AC3E}">
        <p14:creationId xmlns:p14="http://schemas.microsoft.com/office/powerpoint/2010/main" val="6290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64E998-165D-4AC7-9B8D-9C1E942A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09500"/>
            <a:ext cx="9613861" cy="108093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  <a:t>Création du </a:t>
            </a:r>
            <a:r>
              <a:rPr lang="fr-FR" dirty="0" err="1">
                <a:solidFill>
                  <a:schemeClr val="accent1"/>
                </a:solidFill>
                <a:latin typeface="Segoe Print" panose="02000600000000000000" pitchFamily="2" charset="0"/>
              </a:rPr>
              <a:t>canvas</a:t>
            </a:r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</a:rPr>
              <a:t> (Signature)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867F276-4CE0-4857-8EEB-991C2BB05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145090" y="2713360"/>
            <a:ext cx="3434483" cy="3148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E041C1-EE9C-4796-B0CC-630C07D0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660" y="864973"/>
            <a:ext cx="1116267" cy="87033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01991A-B1B4-4C39-A7DB-C366623424E8}"/>
              </a:ext>
            </a:extLst>
          </p:cNvPr>
          <p:cNvSpPr/>
          <p:nvPr/>
        </p:nvSpPr>
        <p:spPr>
          <a:xfrm>
            <a:off x="135925" y="2434136"/>
            <a:ext cx="7549978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rgbClr val="002060"/>
                </a:solidFill>
                <a:latin typeface="Consolas" panose="020B0609020204030204" pitchFamily="49" charset="0"/>
              </a:rPr>
              <a:t>// AU RELARCHEMENT DU CLIQUE DE LA SOURIS ONT ARRETE L'ECRITURE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35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canvas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addEventListener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mouseup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, (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=&gt;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paint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350" dirty="0">
                <a:solidFill>
                  <a:srgbClr val="C00000"/>
                </a:solidFill>
                <a:latin typeface="Consolas" panose="020B0609020204030204" pitchFamily="49" charset="0"/>
              </a:rPr>
              <a:t>false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350" dirty="0">
                <a:solidFill>
                  <a:srgbClr val="002060"/>
                </a:solidFill>
                <a:latin typeface="Consolas" panose="020B0609020204030204" pitchFamily="49" charset="0"/>
              </a:rPr>
              <a:t> // DES QUE L'ONT SORT DE LA ZONE DU CANVAS CELA ARRETE L'ECRITURE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canvas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addEventListener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mouseleave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, (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fr-FR" sz="135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paint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350" dirty="0">
                <a:solidFill>
                  <a:srgbClr val="C00000"/>
                </a:solidFill>
                <a:latin typeface="Consolas" panose="020B0609020204030204" pitchFamily="49" charset="0"/>
              </a:rPr>
              <a:t>false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350" dirty="0">
                <a:solidFill>
                  <a:srgbClr val="002060"/>
                </a:solidFill>
                <a:latin typeface="Consolas" panose="020B0609020204030204" pitchFamily="49" charset="0"/>
              </a:rPr>
              <a:t> // LORSQUE L'ONT CLIQUE AVEC LA SOURIS DANS LE CANVAS, </a:t>
            </a:r>
            <a:br>
              <a:rPr lang="fr-FR" sz="1350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fr-FR" sz="1350" dirty="0">
                <a:solidFill>
                  <a:srgbClr val="002060"/>
                </a:solidFill>
                <a:latin typeface="Consolas" panose="020B0609020204030204" pitchFamily="49" charset="0"/>
              </a:rPr>
              <a:t>		LE CANVAS RETROUVE CES FONCTIONNALITES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35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canvas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addEventListener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touchstart</a:t>
            </a:r>
            <a:r>
              <a:rPr lang="fr-FR" sz="13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, (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fr-FR" sz="135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35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touch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touches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fr-FR" sz="13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</a:t>
            </a:r>
            <a:r>
              <a:rPr lang="fr-FR" sz="135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paint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fr-FR" sz="135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 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mouseX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touch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clientX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canvas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getBoundingClientRect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mouseY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touch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clientY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- (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canvas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getBoundingClientRect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scrollX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lastPosition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x: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mouseX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350" dirty="0">
                <a:solidFill>
                  <a:srgbClr val="9CDCFE"/>
                </a:solidFill>
                <a:latin typeface="Consolas" panose="020B0609020204030204" pitchFamily="49" charset="0"/>
              </a:rPr>
              <a:t>y:</a:t>
            </a:r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35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3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35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mouseY</a:t>
            </a:r>
            <a:endParaRPr lang="fr-FR" sz="13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3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};</a:t>
            </a:r>
            <a:endParaRPr lang="fr-FR" sz="13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DF6E2-F5C8-447E-84E3-E353B325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7713"/>
            <a:ext cx="10424160" cy="1415062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  <a:ea typeface="Roboto" panose="02000000000000000000" pitchFamily="2" charset="0"/>
              </a:rPr>
              <a:t>Création du compte à rebours &amp;</a:t>
            </a:r>
            <a:br>
              <a:rPr lang="fr-FR" dirty="0">
                <a:solidFill>
                  <a:schemeClr val="accent1"/>
                </a:solidFill>
                <a:latin typeface="Segoe Print" panose="02000600000000000000" pitchFamily="2" charset="0"/>
                <a:ea typeface="Roboto" panose="02000000000000000000" pitchFamily="2" charset="0"/>
              </a:rPr>
            </a:br>
            <a:r>
              <a:rPr lang="fr-FR" dirty="0">
                <a:solidFill>
                  <a:schemeClr val="accent1"/>
                </a:solidFill>
                <a:latin typeface="Segoe Print" panose="02000600000000000000" pitchFamily="2" charset="0"/>
                <a:ea typeface="Roboto" panose="02000000000000000000" pitchFamily="2" charset="0"/>
              </a:rPr>
              <a:t>Affichage du billet de Réservation</a:t>
            </a:r>
            <a:br>
              <a:rPr lang="fr-FR" dirty="0">
                <a:solidFill>
                  <a:schemeClr val="accent1"/>
                </a:solidFill>
                <a:latin typeface="Segoe Print" panose="02000600000000000000" pitchFamily="2" charset="0"/>
                <a:ea typeface="Roboto" panose="02000000000000000000" pitchFamily="2" charset="0"/>
              </a:rPr>
            </a:br>
            <a:endParaRPr lang="fr-FR" dirty="0">
              <a:solidFill>
                <a:schemeClr val="accent1"/>
              </a:solidFill>
              <a:latin typeface="Segoe Print" panose="02000600000000000000" pitchFamily="2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9C33AD5-B2F5-4876-9D0C-9BEA75032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306" y="2988596"/>
            <a:ext cx="4419505" cy="29067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F75C1E4-4362-40C3-B50D-3A586F42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879" y="864971"/>
            <a:ext cx="668231" cy="8936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1B74E-05E2-42C7-8A04-F89A079A8C88}"/>
              </a:ext>
            </a:extLst>
          </p:cNvPr>
          <p:cNvSpPr/>
          <p:nvPr/>
        </p:nvSpPr>
        <p:spPr>
          <a:xfrm>
            <a:off x="145142" y="2025908"/>
            <a:ext cx="626596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constructor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1404EA"/>
                </a:solidFill>
                <a:latin typeface="Consolas" panose="020B0609020204030204" pitchFamily="49" charset="0"/>
              </a:rPr>
              <a:t>ms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B5CEA8"/>
                </a:solidFill>
                <a:latin typeface="Consolas" panose="020B0609020204030204" pitchFamily="49" charset="0"/>
              </a:rPr>
              <a:t>1205000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minTimer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"min"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,		  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secTimer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"sec"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textTimerContainer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textTimer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time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1404EA"/>
                </a:solidFill>
                <a:latin typeface="Consolas" panose="020B0609020204030204" pitchFamily="49" charset="0"/>
              </a:rPr>
              <a:t>ms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fr-F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prenom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prenom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nom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"nom"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minTimer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minTimer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secTimer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secTimer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textTimerContainer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textTimerContainer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timer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'.</a:t>
            </a:r>
            <a:r>
              <a:rPr lang="fr-F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timer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boutonAnulResa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400" dirty="0">
                <a:solidFill>
                  <a:srgbClr val="DCDCAA"/>
                </a:solidFill>
                <a:latin typeface="Consolas" panose="020B0609020204030204" pitchFamily="49" charset="0"/>
              </a:rPr>
              <a:t>			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'annulation'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minTimer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minute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secTimer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second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endTimeEvent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endTimeEvent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{ 		</a:t>
            </a:r>
            <a:r>
              <a:rPr lang="fr-FR" sz="1400" dirty="0" err="1">
                <a:solidFill>
                  <a:srgbClr val="1404EA"/>
                </a:solidFill>
                <a:latin typeface="Consolas" panose="020B0609020204030204" pitchFamily="49" charset="0"/>
              </a:rPr>
              <a:t>bubbles</a:t>
            </a:r>
            <a:r>
              <a:rPr lang="fr-F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});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minutes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seconds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demarrageChrono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fr-F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annulResa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35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34029</TotalTime>
  <Words>2025</Words>
  <Application>Microsoft Office PowerPoint</Application>
  <PresentationFormat>Grand écran</PresentationFormat>
  <Paragraphs>177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Arial</vt:lpstr>
      <vt:lpstr>Consolas</vt:lpstr>
      <vt:lpstr>Julius Sans One</vt:lpstr>
      <vt:lpstr>Montserrat</vt:lpstr>
      <vt:lpstr>Roboto</vt:lpstr>
      <vt:lpstr>Segoe Print</vt:lpstr>
      <vt:lpstr>Segoe Script</vt:lpstr>
      <vt:lpstr>Trebuchet MS</vt:lpstr>
      <vt:lpstr>Wingdings</vt:lpstr>
      <vt:lpstr>Berlin</vt:lpstr>
      <vt:lpstr>Projet 3</vt:lpstr>
      <vt:lpstr>SOMMAIRE Partie 1  </vt:lpstr>
      <vt:lpstr>Cahier des charges</vt:lpstr>
      <vt:lpstr>Visuelles </vt:lpstr>
      <vt:lpstr>Construction du Diaporama avec  Javascript (Orienté Objet)</vt:lpstr>
      <vt:lpstr>Création de la MAP</vt:lpstr>
      <vt:lpstr>Création du formulaire de Réservation</vt:lpstr>
      <vt:lpstr>Création du canvas (Signature)</vt:lpstr>
      <vt:lpstr>Création du compte à rebours &amp; Affichage du billet de Réservation </vt:lpstr>
      <vt:lpstr>PROJET 3 Partie 2</vt:lpstr>
      <vt:lpstr>Quelle est le rôle d’un développeur Front rend ?</vt:lpstr>
      <vt:lpstr>Les difficultés rencontrées</vt:lpstr>
      <vt:lpstr>Présentation PowerPoint</vt:lpstr>
      <vt:lpstr>En quoi ce projet répond-il bien au rôle de développeur Front-end ?</vt:lpstr>
      <vt:lpstr>Fin de la présentation Projet 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</dc:title>
  <dc:creator>Brian durand</dc:creator>
  <cp:lastModifiedBy>Brian durand</cp:lastModifiedBy>
  <cp:revision>111</cp:revision>
  <dcterms:created xsi:type="dcterms:W3CDTF">2019-09-09T09:39:17Z</dcterms:created>
  <dcterms:modified xsi:type="dcterms:W3CDTF">2020-01-29T22:49:10Z</dcterms:modified>
</cp:coreProperties>
</file>